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5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273424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uk-UA" sz="7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Вирази і рівняння</a:t>
            </a:r>
            <a:endParaRPr lang="ru-RU" sz="7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sz="3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Розвяжи</a:t>
            </a:r>
            <a:r>
              <a:rPr lang="uk-U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задачу </a:t>
            </a:r>
            <a:r>
              <a:rPr lang="uk-UA" sz="3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складаням</a:t>
            </a:r>
            <a:r>
              <a:rPr lang="uk-U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рівняння.</a:t>
            </a:r>
          </a:p>
          <a:p>
            <a:r>
              <a:rPr lang="uk-UA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Сума трьох послідовних цілих чисел дорівнює </a:t>
            </a:r>
            <a:r>
              <a:rPr lang="uk-UA" sz="24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uk-UA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знайди ці числа.</a:t>
            </a:r>
          </a:p>
          <a:p>
            <a:r>
              <a:rPr lang="uk-UA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Нехай І число - </a:t>
            </a:r>
            <a:r>
              <a:rPr lang="en-US" sz="2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;</a:t>
            </a:r>
          </a:p>
          <a:p>
            <a:r>
              <a:rPr lang="uk-UA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ІІ число </a:t>
            </a:r>
            <a:r>
              <a:rPr lang="uk-UA" sz="2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 + 1</a:t>
            </a:r>
            <a:r>
              <a:rPr lang="uk-UA" sz="2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uk-UA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ІІІ число -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 + 1 + 1</a:t>
            </a:r>
            <a:r>
              <a:rPr lang="uk-UA" sz="2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uk-UA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Їх сума</a:t>
            </a:r>
            <a:r>
              <a:rPr lang="uk-UA" sz="2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 + (x + 1) + (x + 2)</a:t>
            </a:r>
            <a:r>
              <a:rPr lang="uk-UA" sz="2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а за умовою ця сума дорівнює </a:t>
            </a:r>
            <a:r>
              <a:rPr lang="uk-UA" sz="2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uk-UA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Складемо рівняння</a:t>
            </a:r>
            <a:r>
              <a:rPr lang="uk-UA" sz="2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 + (x + 1) + (x + 2</a:t>
            </a:r>
            <a:r>
              <a:rPr lang="en-US" sz="2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= 24</a:t>
            </a:r>
            <a:r>
              <a:rPr lang="uk-UA" sz="2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Розв</a:t>
            </a:r>
            <a:r>
              <a:rPr lang="uk-UA" sz="2000" dirty="0" smtClean="0">
                <a:solidFill>
                  <a:srgbClr val="0070C0"/>
                </a:solidFill>
                <a:latin typeface="Franklin Gothic Medium"/>
                <a:cs typeface="Times New Roman" pitchFamily="18" charset="0"/>
              </a:rPr>
              <a:t>'</a:t>
            </a:r>
            <a:r>
              <a:rPr lang="uk-UA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яжемо його: </a:t>
            </a:r>
            <a:r>
              <a:rPr lang="en-US" sz="2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 + x + 1 + x + 2 = 24; 3x + 3 = 24; 3x = 24 – 3; 3x = 21;  x = 7</a:t>
            </a:r>
            <a:r>
              <a:rPr lang="uk-UA" sz="2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 число – </a:t>
            </a:r>
            <a:r>
              <a:rPr lang="uk-UA" sz="2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uk-UA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 ІІ число – </a:t>
            </a:r>
            <a:r>
              <a:rPr lang="uk-UA" sz="2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uk-UA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 ІІІ число – </a:t>
            </a:r>
            <a:r>
              <a:rPr lang="uk-UA" sz="2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uk-UA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sz="2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Відповідь: </a:t>
            </a:r>
            <a:r>
              <a:rPr lang="uk-UA" sz="22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7; 8; 9</a:t>
            </a:r>
            <a:r>
              <a:rPr lang="uk-UA" sz="2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2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63688" y="548680"/>
            <a:ext cx="5832648" cy="122413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err="1" smtClean="0">
                <a:ln w="11430"/>
                <a:solidFill>
                  <a:srgbClr val="66330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Перевір</a:t>
            </a:r>
            <a:r>
              <a:rPr lang="ru-RU" sz="5400" b="1" spc="50" dirty="0" smtClean="0">
                <a:ln w="11430"/>
                <a:solidFill>
                  <a:srgbClr val="66330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себе</a:t>
            </a:r>
            <a:endParaRPr lang="ru-RU" sz="5400" b="1" spc="50" dirty="0">
              <a:ln w="11430"/>
              <a:solidFill>
                <a:srgbClr val="663300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перфолента 3"/>
          <p:cNvSpPr/>
          <p:nvPr/>
        </p:nvSpPr>
        <p:spPr>
          <a:xfrm>
            <a:off x="899592" y="692696"/>
            <a:ext cx="7920880" cy="396044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Бажаю успіхів !!!</a:t>
            </a:r>
            <a:endParaRPr lang="ru-RU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500563" y="5589588"/>
            <a:ext cx="4175125" cy="836612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dirty="0"/>
              <a:t>Свінтозельська В.М.</a:t>
            </a:r>
          </a:p>
          <a:p>
            <a:pPr>
              <a:defRPr/>
            </a:pPr>
            <a:r>
              <a:rPr lang="uk-UA" dirty="0"/>
              <a:t>Вчитель математики</a:t>
            </a:r>
          </a:p>
          <a:p>
            <a:pPr>
              <a:defRPr/>
            </a:pPr>
            <a:r>
              <a:rPr lang="uk-UA" dirty="0"/>
              <a:t> </a:t>
            </a:r>
            <a:r>
              <a:rPr lang="uk-UA" dirty="0" err="1"/>
              <a:t>Стовпецької</a:t>
            </a:r>
            <a:r>
              <a:rPr lang="uk-UA" dirty="0"/>
              <a:t> ЗОШ І-ІІІ ступенів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Розкриття дужок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None/>
            </a:pPr>
            <a:endParaRPr lang="en-US" sz="4800" b="1" i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en-US" sz="48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a + (b – c) = a + b – c</a:t>
            </a:r>
          </a:p>
          <a:p>
            <a:r>
              <a:rPr lang="en-US" sz="48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8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a – (b – c) = a – b + c</a:t>
            </a:r>
            <a:endParaRPr lang="ru-RU" sz="48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400600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chemeClr val="accent2">
                    <a:lumMod val="50000"/>
                  </a:schemeClr>
                </a:solidFill>
              </a:rPr>
              <a:t>Подібні доданки </a:t>
            </a: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– це доданки, які мають однакову буквену  частину.</a:t>
            </a:r>
          </a:p>
          <a:p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i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3x – 2ab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Числовий множник будь-якого виразу називається </a:t>
            </a:r>
            <a:r>
              <a:rPr lang="uk-UA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ефіцієнтом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3xa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Щоб звести подібні доданки треба виконати дію над їх коефіцієнтами, а буквену частину залишити без змін.</a:t>
            </a:r>
          </a:p>
          <a:p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5ab – 3x – 2ab = (5 – 2)</a:t>
            </a:r>
            <a:r>
              <a:rPr lang="en-US" i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3x = 3ab – 3x</a:t>
            </a:r>
            <a:endParaRPr lang="uk-UA" i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043608" y="2060848"/>
            <a:ext cx="3600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2555776" y="2060848"/>
            <a:ext cx="28803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827584" y="3861048"/>
            <a:ext cx="1440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Спростити вираз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653760"/>
          </a:xfrm>
        </p:spPr>
        <p:txBody>
          <a:bodyPr>
            <a:normAutofit fontScale="92500" lnSpcReduction="1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None/>
            </a:pPr>
            <a:endParaRPr lang="en-US" sz="4800" b="1" i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914400" indent="-914400">
              <a:buFont typeface="+mj-lt"/>
              <a:buAutoNum type="arabicPeriod"/>
            </a:pPr>
            <a:r>
              <a:rPr lang="uk-UA" sz="48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Розкрити дужки, якщо вони є;</a:t>
            </a:r>
          </a:p>
          <a:p>
            <a:pPr marL="914400" indent="-914400">
              <a:buFont typeface="+mj-lt"/>
              <a:buAutoNum type="arabicPeriod"/>
            </a:pPr>
            <a:endParaRPr lang="en-US" sz="4800" b="1" i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914400" indent="-914400">
              <a:buFont typeface="+mj-lt"/>
              <a:buAutoNum type="arabicPeriod"/>
            </a:pPr>
            <a:r>
              <a:rPr lang="uk-UA" sz="48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Звести подібні доданки.</a:t>
            </a:r>
            <a:endParaRPr lang="ru-RU" sz="48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899592" y="332656"/>
            <a:ext cx="7560840" cy="28803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sz="28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Рівність, яка містить змінну, називається </a:t>
            </a:r>
            <a:r>
              <a:rPr lang="uk-UA" sz="2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рівнянням</a:t>
            </a:r>
            <a:r>
              <a:rPr lang="uk-UA" sz="28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899592" y="3501008"/>
            <a:ext cx="7560840" cy="29523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uk-UA" sz="2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Розв</a:t>
            </a:r>
            <a:r>
              <a:rPr lang="uk-UA" sz="2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Franklin Gothic Medium"/>
                <a:cs typeface="Times New Roman" pitchFamily="18" charset="0"/>
              </a:rPr>
              <a:t>'</a:t>
            </a:r>
            <a:r>
              <a:rPr lang="uk-UA" sz="2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язок рівняння (корінь) </a:t>
            </a:r>
            <a:r>
              <a:rPr lang="uk-UA" sz="28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– це число, при підстановці якого у рівняння отримують правильну </a:t>
            </a:r>
            <a:r>
              <a:rPr lang="uk-UA" sz="28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відповідь.</a:t>
            </a:r>
            <a:endParaRPr lang="ru-RU" sz="280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400600"/>
          </a:xfrm>
        </p:spPr>
        <p:txBody>
          <a:bodyPr>
            <a:normAutofit/>
          </a:bodyPr>
          <a:lstStyle/>
          <a:p>
            <a:endParaRPr lang="uk-UA" sz="2800" b="1" dirty="0" smtClean="0">
              <a:ln w="11430"/>
              <a:solidFill>
                <a:schemeClr val="accent4">
                  <a:lumMod val="5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b="1" dirty="0" smtClean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Розв</a:t>
            </a:r>
            <a:r>
              <a:rPr lang="uk-UA" sz="2800" b="1" dirty="0" smtClean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Franklin Gothic Medium"/>
                <a:cs typeface="Times New Roman" pitchFamily="18" charset="0"/>
              </a:rPr>
              <a:t>'</a:t>
            </a:r>
            <a:r>
              <a:rPr lang="uk-UA" sz="2800" b="1" dirty="0" smtClean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язки рівняння не зміняться,  якщо дві частини рівняння помножити або розділити на одне й те саме число, яке не дорівнює нулю.</a:t>
            </a:r>
            <a:endParaRPr lang="en-US" sz="28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2800" b="1" dirty="0" smtClean="0">
              <a:ln w="11430"/>
              <a:solidFill>
                <a:schemeClr val="accent5">
                  <a:lumMod val="7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uk-UA" sz="2800" b="1" dirty="0" smtClean="0">
              <a:ln w="11430"/>
              <a:solidFill>
                <a:schemeClr val="accent5">
                  <a:lumMod val="7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b="1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Розв</a:t>
            </a:r>
            <a:r>
              <a:rPr lang="uk-UA" sz="2800" b="1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Franklin Gothic Medium"/>
                <a:cs typeface="Times New Roman" pitchFamily="18" charset="0"/>
              </a:rPr>
              <a:t>'</a:t>
            </a:r>
            <a:r>
              <a:rPr lang="uk-UA" sz="2800" b="1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язки </a:t>
            </a:r>
            <a:r>
              <a:rPr lang="uk-UA" sz="2800" b="1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рівняння не </a:t>
            </a:r>
            <a:r>
              <a:rPr lang="uk-UA" sz="2800" b="1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зміняться, якщо доданки перенести з однієї частини рівняння в другу, помінявши при цьому їх знак на протилежний.</a:t>
            </a:r>
            <a:endParaRPr lang="en-US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Розв</a:t>
            </a:r>
            <a:r>
              <a:rPr lang="uk-UA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Franklin Gothic Medium"/>
              </a:rPr>
              <a:t>'</a:t>
            </a:r>
            <a:r>
              <a:rPr lang="uk-UA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язування рівнянь</a:t>
            </a:r>
            <a:endParaRPr lang="ru-RU" sz="6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653760"/>
          </a:xfrm>
        </p:spPr>
        <p:txBody>
          <a:bodyPr>
            <a:normAutofit fontScale="92500" lnSpcReduction="1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buNone/>
            </a:pPr>
            <a:endParaRPr lang="en-US" sz="4800" b="1" i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914400" indent="-914400">
              <a:buFont typeface="+mj-lt"/>
              <a:buAutoNum type="arabicPeriod"/>
            </a:pPr>
            <a:r>
              <a:rPr lang="uk-UA" sz="28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Розкрити дужки, якщо вони є;</a:t>
            </a:r>
            <a:endParaRPr lang="en-US" sz="4800" b="1" i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914400" indent="-914400">
              <a:buFont typeface="+mj-lt"/>
              <a:buAutoNum type="arabicPeriod"/>
            </a:pPr>
            <a:r>
              <a:rPr lang="uk-UA" sz="28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Перенести невідомі в одну частину рівняння, а відомі – в іншу;</a:t>
            </a:r>
          </a:p>
          <a:p>
            <a:pPr marL="914400" indent="-914400">
              <a:buFont typeface="+mj-lt"/>
              <a:buAutoNum type="arabicPeriod"/>
            </a:pPr>
            <a:r>
              <a:rPr lang="uk-UA" sz="28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Звести подібні доданки;</a:t>
            </a:r>
          </a:p>
          <a:p>
            <a:pPr marL="914400" indent="-914400">
              <a:buFont typeface="+mj-lt"/>
              <a:buAutoNum type="arabicPeriod"/>
            </a:pPr>
            <a:r>
              <a:rPr lang="uk-UA" sz="28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Ліву і праву частини рівняння поділити на коефіцієнт перед змінною;</a:t>
            </a:r>
          </a:p>
          <a:p>
            <a:pPr marL="914400" indent="-914400">
              <a:buFont typeface="+mj-lt"/>
              <a:buAutoNum type="arabicPeriod"/>
            </a:pPr>
            <a:r>
              <a:rPr lang="uk-UA" sz="28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Записати розв</a:t>
            </a:r>
            <a:r>
              <a:rPr lang="uk-UA" sz="28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ranklin Gothic Medium"/>
              </a:rPr>
              <a:t>'</a:t>
            </a:r>
            <a:r>
              <a:rPr lang="uk-UA" sz="28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язок рівняння.</a:t>
            </a:r>
            <a:endParaRPr lang="ru-RU" sz="28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Спростити вираз:</a:t>
            </a:r>
            <a:endParaRPr lang="en-US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>
              <a:buNone/>
            </a:pPr>
            <a:endParaRPr lang="uk-UA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2 (3a – b) + 2b =                       4(2b – 3a) + 12a = </a:t>
            </a:r>
          </a:p>
          <a:p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 6a – 2b + 2b =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6a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               = 8b – 12a + 12a =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8b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63688" y="548680"/>
            <a:ext cx="5832648" cy="122413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err="1" smtClean="0">
                <a:ln w="11430"/>
                <a:solidFill>
                  <a:srgbClr val="66330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Перевір</a:t>
            </a:r>
            <a:r>
              <a:rPr lang="ru-RU" sz="5400" b="1" spc="50" dirty="0" smtClean="0">
                <a:ln w="11430"/>
                <a:solidFill>
                  <a:srgbClr val="66330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себе</a:t>
            </a:r>
            <a:endParaRPr lang="ru-RU" sz="5400" b="1" spc="50" dirty="0">
              <a:ln w="11430"/>
              <a:solidFill>
                <a:srgbClr val="663300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Розв</a:t>
            </a:r>
            <a:r>
              <a:rPr lang="uk-U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Franklin Gothic Medium"/>
              </a:rPr>
              <a:t>'</a:t>
            </a:r>
            <a:r>
              <a:rPr lang="uk-U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яжи рівняння:</a:t>
            </a:r>
            <a:endParaRPr lang="en-US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>
              <a:buNone/>
            </a:pPr>
            <a:endParaRPr lang="uk-UA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63688" y="548680"/>
            <a:ext cx="5832648" cy="122413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err="1" smtClean="0">
                <a:ln w="11430"/>
                <a:solidFill>
                  <a:srgbClr val="66330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Перевір</a:t>
            </a:r>
            <a:r>
              <a:rPr lang="ru-RU" sz="5400" b="1" spc="50" dirty="0" smtClean="0">
                <a:ln w="11430"/>
                <a:solidFill>
                  <a:srgbClr val="66330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себе</a:t>
            </a:r>
            <a:endParaRPr lang="ru-RU" sz="5400" b="1" spc="50" dirty="0">
              <a:ln w="11430"/>
              <a:solidFill>
                <a:srgbClr val="663300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755576" y="2852936"/>
            <a:ext cx="3384376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 (x + 1) = 2 (1 - x) +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4716016" y="2852936"/>
            <a:ext cx="3600400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2 (x - 3) = 5 + 3 (2x - 1)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71600" y="4437112"/>
            <a:ext cx="2952328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just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3x + 3 = 2 – 2x + 6</a:t>
            </a:r>
          </a:p>
          <a:p>
            <a:pPr lvl="1" algn="just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3x + 2x = 2 + 6 – 3</a:t>
            </a:r>
          </a:p>
          <a:p>
            <a:pPr lvl="1" algn="just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5x = 5 </a:t>
            </a:r>
          </a:p>
          <a:p>
            <a:pPr lvl="1" algn="just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x = 1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76056" y="4437112"/>
            <a:ext cx="2880320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2x – 6  = 5 + 6x – 3</a:t>
            </a:r>
          </a:p>
          <a:p>
            <a:pPr lvl="1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2x – 6x = 6 + 5 – 3</a:t>
            </a:r>
          </a:p>
          <a:p>
            <a:pPr lvl="1">
              <a:buFontTx/>
              <a:buChar char="-"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4x = 8</a:t>
            </a:r>
          </a:p>
          <a:p>
            <a:pPr lvl="1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x = -2 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2339752" y="4149080"/>
            <a:ext cx="216024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6444208" y="4149080"/>
            <a:ext cx="216024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501</Words>
  <Application>Microsoft Office PowerPoint</Application>
  <PresentationFormat>Экран (4:3)</PresentationFormat>
  <Paragraphs>65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Вирази і рівняння</vt:lpstr>
      <vt:lpstr>Розкриття дужок</vt:lpstr>
      <vt:lpstr>Слайд 3</vt:lpstr>
      <vt:lpstr>Спростити вираз</vt:lpstr>
      <vt:lpstr>Слайд 5</vt:lpstr>
      <vt:lpstr>Слайд 6</vt:lpstr>
      <vt:lpstr>Розв'язування рівнянь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Вирази і рівняння</dc:title>
  <dc:creator>Лесічка</dc:creator>
  <cp:lastModifiedBy>Пользователь Windows</cp:lastModifiedBy>
  <cp:revision>1</cp:revision>
  <dcterms:created xsi:type="dcterms:W3CDTF">2015-01-30T16:20:03Z</dcterms:created>
  <dcterms:modified xsi:type="dcterms:W3CDTF">2015-01-30T17:58:02Z</dcterms:modified>
</cp:coreProperties>
</file>