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7342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7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Вирази і рівняння</a:t>
            </a:r>
            <a:endParaRPr lang="ru-RU" sz="7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Розвяжи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задачу </a:t>
            </a:r>
            <a:r>
              <a:rPr lang="uk-U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складаням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рівняння.</a:t>
            </a:r>
          </a:p>
          <a:p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Сума трьох послідовних цілих чисел дорівнює </a:t>
            </a:r>
            <a:r>
              <a:rPr lang="uk-UA" sz="24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знайди ці числа.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Нехай І число - </a:t>
            </a:r>
            <a:r>
              <a:rPr lang="en-U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 число 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+ 1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ІІІ число -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+ 1 + 1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Їх сума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+ (x + 1) + (x + 2)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за умовою ця сума дорівнює 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Складемо рівняння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+ (x + 1) + (x + 2</a:t>
            </a:r>
            <a:r>
              <a:rPr lang="en-U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= 24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uk-UA" sz="2000" dirty="0" smtClean="0">
                <a:solidFill>
                  <a:srgbClr val="0070C0"/>
                </a:solidFill>
                <a:latin typeface="Franklin Gothic Medium"/>
                <a:cs typeface="Times New Roman" pitchFamily="18" charset="0"/>
              </a:rPr>
              <a:t>'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яжемо його: </a:t>
            </a:r>
            <a:r>
              <a:rPr lang="en-U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 + x + 1 + x + 2 = 24; 3x + 3 = 24; 3x = 24 – 3; 3x = 21;  x = 7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 число – 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ІІ число – 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ІІІ число – </a:t>
            </a:r>
            <a:r>
              <a:rPr lang="uk-UA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Відповідь: </a:t>
            </a:r>
            <a:r>
              <a:rPr lang="uk-UA" sz="22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7; 8; 9</a:t>
            </a:r>
            <a:r>
              <a:rPr lang="uk-UA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48680"/>
            <a:ext cx="5832648" cy="12241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Перевір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себе</a:t>
            </a:r>
            <a:endParaRPr lang="ru-RU" sz="5400" b="1" spc="50" dirty="0">
              <a:ln w="11430"/>
              <a:solidFill>
                <a:srgbClr val="6633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899592" y="692696"/>
            <a:ext cx="7920880" cy="39604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Бажаю успіхів !!!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00563" y="5589588"/>
            <a:ext cx="4175125" cy="83661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/>
              <a:t>Свінтозельська В.М.</a:t>
            </a:r>
          </a:p>
          <a:p>
            <a:pPr>
              <a:defRPr/>
            </a:pPr>
            <a:r>
              <a:rPr lang="uk-UA" dirty="0"/>
              <a:t>Вчитель математики</a:t>
            </a:r>
          </a:p>
          <a:p>
            <a:pPr>
              <a:defRPr/>
            </a:pPr>
            <a:r>
              <a:rPr lang="uk-UA" dirty="0"/>
              <a:t> </a:t>
            </a:r>
            <a:r>
              <a:rPr lang="uk-UA" dirty="0" err="1"/>
              <a:t>Стовпецької</a:t>
            </a:r>
            <a:r>
              <a:rPr lang="uk-UA" dirty="0"/>
              <a:t> ЗОШ І-ІІІ ступенів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Розкриття дужок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en-US" sz="4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 + (b – c) = a + b – c</a:t>
            </a:r>
          </a:p>
          <a:p>
            <a:r>
              <a:rPr lang="en-US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 – (b – c) = a – b + c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Подібні доданки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– це доданки, які мають однакову буквену  частину.</a:t>
            </a:r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3x – 2ab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Числовий множник будь-якого виразу називається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ефіцієнтом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3xa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 звести подібні доданки треба виконати дію над їх коефіцієнтами, а буквену частину залишити без змін.</a:t>
            </a:r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5ab – 3x – 2ab = (5 – 2)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3x = 3ab – 3x</a:t>
            </a:r>
            <a:endParaRPr lang="uk-UA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3608" y="2060848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55776" y="2060848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27584" y="3861048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Спростити вираз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53760"/>
          </a:xfr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en-US" sz="4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uk-UA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Розкрити дужки, якщо вони є;</a:t>
            </a:r>
          </a:p>
          <a:p>
            <a:pPr marL="914400" indent="-914400">
              <a:buFont typeface="+mj-lt"/>
              <a:buAutoNum type="arabicPeriod"/>
            </a:pPr>
            <a:endParaRPr lang="en-US" sz="4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uk-UA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Звести подібні доданки.</a:t>
            </a: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899592" y="332656"/>
            <a:ext cx="7560840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Рівність, яка містить змінну, називається 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рівнянням</a:t>
            </a:r>
            <a:r>
              <a:rPr lang="uk-UA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99592" y="3501008"/>
            <a:ext cx="7560840" cy="2952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"/>
                <a:cs typeface="Times New Roman" pitchFamily="18" charset="0"/>
              </a:rPr>
              <a:t>'</a:t>
            </a:r>
            <a:r>
              <a:rPr lang="uk-UA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язок рівняння (корінь) </a:t>
            </a:r>
            <a:r>
              <a:rPr lang="uk-UA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це число, при підстановці якого у рівняння отримують правильну </a:t>
            </a:r>
            <a:r>
              <a:rPr lang="uk-UA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відповідь.</a:t>
            </a:r>
            <a:endParaRPr lang="ru-RU" sz="28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>
            <a:normAutofit/>
          </a:bodyPr>
          <a:lstStyle/>
          <a:p>
            <a:endParaRPr lang="uk-UA" sz="2800" b="1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uk-UA" sz="2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"/>
                <a:cs typeface="Times New Roman" pitchFamily="18" charset="0"/>
              </a:rPr>
              <a:t>'</a:t>
            </a:r>
            <a:r>
              <a:rPr lang="uk-UA" sz="2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язки рівняння не зміняться,  якщо дві частини рівняння помножити або розділити на одне й те саме число, яке не дорівнює нулю.</a:t>
            </a:r>
            <a:endParaRPr lang="en-US" sz="28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b="1" dirty="0" smtClean="0">
              <a:ln w="11430"/>
              <a:solidFill>
                <a:schemeClr val="accent5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uk-UA" sz="2800" b="1" dirty="0" smtClean="0">
              <a:ln w="11430"/>
              <a:solidFill>
                <a:schemeClr val="accent5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uk-UA" sz="28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anklin Gothic Medium"/>
                <a:cs typeface="Times New Roman" pitchFamily="18" charset="0"/>
              </a:rPr>
              <a:t>'</a:t>
            </a:r>
            <a:r>
              <a:rPr lang="uk-UA" sz="28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язки </a:t>
            </a:r>
            <a:r>
              <a:rPr lang="uk-UA" sz="28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рівняння не </a:t>
            </a:r>
            <a:r>
              <a:rPr lang="uk-UA" sz="28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зміняться, якщо доданки перенести з однієї частини рівняння в другу, помінявши при цьому їх знак на протилежний.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</a:t>
            </a:r>
            <a:r>
              <a:rPr lang="uk-UA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/>
              </a:rPr>
              <a:t>'</a:t>
            </a:r>
            <a:r>
              <a:rPr lang="uk-UA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язування рівнянь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53760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en-US" sz="48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uk-UA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Розкрити дужки, якщо вони є;</a:t>
            </a:r>
            <a:endParaRPr lang="en-US" sz="48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914400" indent="-914400">
              <a:buFont typeface="+mj-lt"/>
              <a:buAutoNum type="arabicPeriod"/>
            </a:pPr>
            <a:r>
              <a:rPr lang="uk-UA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Перенести невідомі в одну частину рівняння, а відомі – в іншу;</a:t>
            </a:r>
          </a:p>
          <a:p>
            <a:pPr marL="914400" indent="-914400">
              <a:buFont typeface="+mj-lt"/>
              <a:buAutoNum type="arabicPeriod"/>
            </a:pPr>
            <a:r>
              <a:rPr lang="uk-UA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Звести подібні доданки;</a:t>
            </a:r>
          </a:p>
          <a:p>
            <a:pPr marL="914400" indent="-914400">
              <a:buFont typeface="+mj-lt"/>
              <a:buAutoNum type="arabicPeriod"/>
            </a:pPr>
            <a:r>
              <a:rPr lang="uk-UA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Ліву і праву частини рівняння поділити на коефіцієнт перед змінною;</a:t>
            </a:r>
          </a:p>
          <a:p>
            <a:pPr marL="914400" indent="-914400">
              <a:buFont typeface="+mj-lt"/>
              <a:buAutoNum type="arabicPeriod"/>
            </a:pPr>
            <a:r>
              <a:rPr lang="uk-UA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Записати розв</a:t>
            </a:r>
            <a:r>
              <a:rPr lang="uk-UA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/>
              </a:rPr>
              <a:t>'</a:t>
            </a:r>
            <a:r>
              <a:rPr lang="uk-UA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язок рівняння.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Спростити вираз: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uk-U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 (3a – b) + 2b =                       4(2b – 3a) + 12a = </a:t>
            </a: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6a – 2b + 2b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= 8b – 12a + 12a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8b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48680"/>
            <a:ext cx="5832648" cy="12241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Перевір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себе</a:t>
            </a:r>
            <a:endParaRPr lang="ru-RU" sz="5400" b="1" spc="50" dirty="0">
              <a:ln w="11430"/>
              <a:solidFill>
                <a:srgbClr val="6633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/>
              </a:rPr>
              <a:t>'</a:t>
            </a: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яжи рівняння: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uk-U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48680"/>
            <a:ext cx="5832648" cy="12241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6633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Перевір</a:t>
            </a:r>
            <a:r>
              <a:rPr lang="ru-RU" sz="5400" b="1" spc="50" dirty="0" smtClean="0">
                <a:ln w="11430"/>
                <a:solidFill>
                  <a:srgbClr val="6633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себе</a:t>
            </a:r>
            <a:endParaRPr lang="ru-RU" sz="5400" b="1" spc="50" dirty="0">
              <a:ln w="11430"/>
              <a:solidFill>
                <a:srgbClr val="6633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55576" y="2852936"/>
            <a:ext cx="338437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 (x + 1) = 2 (1 - x) +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716016" y="2852936"/>
            <a:ext cx="36004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 (x - 3) = 5 + 3 (2x - 1)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437112"/>
            <a:ext cx="295232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3x + 3 = 2 – 2x + 6</a:t>
            </a:r>
          </a:p>
          <a:p>
            <a:pPr lvl="1"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3x + 2x = 2 + 6 – 3</a:t>
            </a:r>
          </a:p>
          <a:p>
            <a:pPr lvl="1"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5x = 5 </a:t>
            </a:r>
          </a:p>
          <a:p>
            <a:pPr lvl="1"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= 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437112"/>
            <a:ext cx="288032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2x – 6  = 5 + 6x – 3</a:t>
            </a:r>
          </a:p>
          <a:p>
            <a:pPr lvl="1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2x – 6x = 6 + 5 – 3</a:t>
            </a:r>
          </a:p>
          <a:p>
            <a:pPr lvl="1">
              <a:buFontTx/>
              <a:buChar char="-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4x = 8</a:t>
            </a:r>
          </a:p>
          <a:p>
            <a:pPr lvl="1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 = -2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339752" y="4149080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4149080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501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Вирази і рівняння</vt:lpstr>
      <vt:lpstr>Розкриття дужок</vt:lpstr>
      <vt:lpstr>Слайд 3</vt:lpstr>
      <vt:lpstr>Спростити вираз</vt:lpstr>
      <vt:lpstr>Слайд 5</vt:lpstr>
      <vt:lpstr>Слайд 6</vt:lpstr>
      <vt:lpstr>Розв'язування рівнянь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Вирази і рівняння</dc:title>
  <dc:creator>Лесічка</dc:creator>
  <cp:lastModifiedBy>Пользователь Windows</cp:lastModifiedBy>
  <cp:revision>1</cp:revision>
  <dcterms:created xsi:type="dcterms:W3CDTF">2015-01-30T16:20:03Z</dcterms:created>
  <dcterms:modified xsi:type="dcterms:W3CDTF">2015-01-30T17:58:02Z</dcterms:modified>
</cp:coreProperties>
</file>